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1" r:id="rId4"/>
    <p:sldId id="413" r:id="rId5"/>
    <p:sldId id="422" r:id="rId6"/>
    <p:sldId id="415" r:id="rId7"/>
    <p:sldId id="431" r:id="rId8"/>
    <p:sldId id="425" r:id="rId9"/>
    <p:sldId id="423" r:id="rId10"/>
    <p:sldId id="426" r:id="rId11"/>
    <p:sldId id="421" r:id="rId12"/>
    <p:sldId id="427" r:id="rId13"/>
    <p:sldId id="428" r:id="rId14"/>
    <p:sldId id="429" r:id="rId15"/>
    <p:sldId id="430" r:id="rId16"/>
    <p:sldId id="424" r:id="rId17"/>
    <p:sldId id="41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image" Target="../media/image2.png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4.png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2.png"/><Relationship Id="rId1" Type="http://schemas.openxmlformats.org/officeDocument/2006/relationships/tags" Target="../tags/tag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FL_Fuzz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455" y="1137920"/>
            <a:ext cx="2886710" cy="4861560"/>
          </a:xfrm>
          <a:prstGeom prst="rect">
            <a:avLst/>
          </a:prstGeom>
          <a:effectLst>
            <a:softEdge rad="5461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386160" y="914400"/>
            <a:ext cx="9799200" cy="2570400"/>
          </a:xfrm>
        </p:spPr>
        <p:txBody>
          <a:bodyPr/>
          <a:p>
            <a:r>
              <a:rPr lang="en-US" altLang="zh-CN"/>
              <a:t>AFL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788455" y="4276680"/>
            <a:ext cx="9799200" cy="1472400"/>
          </a:xfrm>
        </p:spPr>
        <p:txBody>
          <a:bodyPr/>
          <a:p>
            <a:r>
              <a:rPr lang="en-US" altLang="zh-CN"/>
              <a:t>20S103141</a:t>
            </a:r>
            <a:endParaRPr lang="en-US" altLang="zh-CN"/>
          </a:p>
          <a:p>
            <a:r>
              <a:rPr lang="zh-CN" altLang="en-US"/>
              <a:t>黄欣</a:t>
            </a:r>
            <a:endParaRPr lang="zh-CN" altLang="en-US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713275" y="2804115"/>
            <a:ext cx="9799200" cy="1472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American Fuzzing Lop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170035" y="1962785"/>
            <a:ext cx="2696210" cy="293243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Fork_Server 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930910" y="2564765"/>
            <a:ext cx="53441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fork_server</a:t>
            </a:r>
            <a:r>
              <a:rPr lang="zh-CN" altLang="en-US"/>
              <a:t>是如何产生的</a:t>
            </a:r>
            <a:endParaRPr lang="zh-CN" altLang="en-US"/>
          </a:p>
          <a:p>
            <a:r>
              <a:rPr lang="zh-CN" altLang="en-US"/>
              <a:t>在由</a:t>
            </a:r>
            <a:r>
              <a:rPr lang="en-US" altLang="zh-CN"/>
              <a:t>Fuzzer</a:t>
            </a:r>
            <a:r>
              <a:rPr lang="zh-CN" altLang="en-US"/>
              <a:t>通过</a:t>
            </a:r>
            <a:r>
              <a:rPr lang="en-US" altLang="zh-CN"/>
              <a:t>execve</a:t>
            </a:r>
            <a:r>
              <a:rPr lang="zh-CN" altLang="en-US"/>
              <a:t>启动目标程序后</a:t>
            </a:r>
            <a:r>
              <a:rPr lang="en-US" altLang="zh-CN"/>
              <a:t>,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main</a:t>
            </a:r>
            <a:r>
              <a:rPr lang="zh-CN" altLang="en-US"/>
              <a:t>之后的插桩语句调用</a:t>
            </a:r>
            <a:r>
              <a:rPr lang="en-US" altLang="zh-CN"/>
              <a:t>__afl_maybe_log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__afl_maybe_log</a:t>
            </a:r>
            <a:r>
              <a:rPr lang="zh-CN" altLang="en-US"/>
              <a:t>的开始，判断是否映射了共享内存。这里的映射只需要映射一次。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第一次进来时，是没有映射共享内存的，这个启动的目标程序便作为</a:t>
            </a:r>
            <a:r>
              <a:rPr lang="en-US" altLang="zh-CN"/>
              <a:t>Fork_server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92640" y="2142490"/>
            <a:ext cx="1869440" cy="497840"/>
          </a:xfrm>
          <a:prstGeom prst="rect">
            <a:avLst/>
          </a:prstGeom>
          <a:solidFill>
            <a:schemeClr val="accent2">
              <a:alpha val="3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main: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16240" y="1218565"/>
            <a:ext cx="1869440" cy="497840"/>
          </a:xfrm>
          <a:prstGeom prst="rect">
            <a:avLst/>
          </a:prstGeom>
          <a:solidFill>
            <a:schemeClr val="accent4">
              <a:alpha val="3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execve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9" name="曲线连接符 8"/>
          <p:cNvCxnSpPr>
            <a:stCxn id="7" idx="3"/>
            <a:endCxn id="6" idx="0"/>
          </p:cNvCxnSpPr>
          <p:nvPr/>
        </p:nvCxnSpPr>
        <p:spPr>
          <a:xfrm>
            <a:off x="9885680" y="1467485"/>
            <a:ext cx="741680" cy="67500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692640" y="3639820"/>
            <a:ext cx="1869440" cy="497840"/>
          </a:xfrm>
          <a:prstGeom prst="rect">
            <a:avLst/>
          </a:prstGeom>
          <a:solidFill>
            <a:schemeClr val="accent2">
              <a:alpha val="3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main</a:t>
            </a:r>
            <a:r>
              <a:rPr lang="zh-CN" altLang="en-US">
                <a:solidFill>
                  <a:schemeClr val="tx1"/>
                </a:solidFill>
              </a:rPr>
              <a:t>语句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57030" y="2841625"/>
            <a:ext cx="2545715" cy="64516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b="1"/>
              <a:t>mov $Random, %rcx</a:t>
            </a:r>
            <a:endParaRPr lang="en-US" altLang="zh-CN" b="1"/>
          </a:p>
          <a:p>
            <a:r>
              <a:rPr lang="en-US" altLang="zh-CN" b="1"/>
              <a:t>call __afl_maybe_log</a:t>
            </a:r>
            <a:endParaRPr lang="en-US" altLang="zh-CN" b="1"/>
          </a:p>
        </p:txBody>
      </p:sp>
      <p:cxnSp>
        <p:nvCxnSpPr>
          <p:cNvPr id="13" name="曲线连接符 12"/>
          <p:cNvCxnSpPr/>
          <p:nvPr/>
        </p:nvCxnSpPr>
        <p:spPr>
          <a:xfrm rot="10800000">
            <a:off x="7934960" y="2296795"/>
            <a:ext cx="1321435" cy="960755"/>
          </a:xfrm>
          <a:prstGeom prst="curvedConnector3">
            <a:avLst>
              <a:gd name="adj1" fmla="val 4997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395720" y="2142490"/>
            <a:ext cx="1620520" cy="73723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if </a:t>
            </a:r>
            <a:r>
              <a:rPr lang="zh-CN" altLang="en-US" sz="1400" b="1"/>
              <a:t>映射了</a:t>
            </a:r>
            <a:r>
              <a:rPr lang="zh-CN" altLang="en-US" sz="1400" b="1"/>
              <a:t>共享内存</a:t>
            </a:r>
            <a:endParaRPr lang="zh-CN" altLang="en-US" sz="1400" b="1"/>
          </a:p>
          <a:p>
            <a:endParaRPr lang="zh-CN" altLang="en-US" sz="1400" b="1"/>
          </a:p>
          <a:p>
            <a:endParaRPr lang="zh-CN" altLang="en-US" sz="1400" b="1"/>
          </a:p>
        </p:txBody>
      </p:sp>
      <p:sp>
        <p:nvSpPr>
          <p:cNvPr id="16" name="文本框 15"/>
          <p:cNvSpPr txBox="1"/>
          <p:nvPr/>
        </p:nvSpPr>
        <p:spPr>
          <a:xfrm>
            <a:off x="6395720" y="2902585"/>
            <a:ext cx="1620520" cy="138366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else</a:t>
            </a:r>
            <a:endParaRPr lang="en-US" altLang="zh-CN" sz="1400" b="1"/>
          </a:p>
          <a:p>
            <a:r>
              <a:rPr lang="zh-CN" altLang="en-US" sz="1400" b="1">
                <a:sym typeface="+mn-ea"/>
              </a:rPr>
              <a:t>      设置共享内存</a:t>
            </a:r>
            <a:endParaRPr lang="zh-CN" altLang="en-US" sz="1400" b="1">
              <a:sym typeface="+mn-ea"/>
            </a:endParaRPr>
          </a:p>
          <a:p>
            <a:r>
              <a:rPr lang="zh-CN" altLang="en-US" sz="1400" b="1">
                <a:sym typeface="+mn-ea"/>
              </a:rPr>
              <a:t>      </a:t>
            </a:r>
            <a:r>
              <a:rPr lang="en-US" altLang="zh-CN" sz="1400" b="1">
                <a:sym typeface="+mn-ea"/>
              </a:rPr>
              <a:t>Fork_server</a:t>
            </a:r>
            <a:endParaRPr lang="en-US" altLang="zh-CN" sz="1400" b="1"/>
          </a:p>
          <a:p>
            <a:endParaRPr lang="zh-CN" altLang="en-US" sz="1400" b="1"/>
          </a:p>
          <a:p>
            <a:endParaRPr lang="zh-CN" altLang="en-US" sz="1400" b="1"/>
          </a:p>
          <a:p>
            <a:endParaRPr lang="zh-CN" altLang="en-US" sz="1400" b="1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Fork_Server 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384175" y="1732915"/>
            <a:ext cx="55073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fork_server</a:t>
            </a:r>
            <a:r>
              <a:rPr lang="zh-CN" altLang="en-US"/>
              <a:t>的各个功能</a:t>
            </a:r>
            <a:endParaRPr lang="zh-CN" altLang="en-US"/>
          </a:p>
          <a:p>
            <a:r>
              <a:rPr lang="en-US" altLang="zh-CN"/>
              <a:t>    a. </a:t>
            </a:r>
            <a:r>
              <a:rPr lang="zh-CN" altLang="en-US"/>
              <a:t>设置和</a:t>
            </a:r>
            <a:r>
              <a:rPr lang="en-US" altLang="zh-CN"/>
              <a:t>fuzzer</a:t>
            </a:r>
            <a:r>
              <a:rPr lang="zh-CN" altLang="en-US"/>
              <a:t>的通信</a:t>
            </a:r>
            <a:r>
              <a:rPr lang="en-US" altLang="zh-CN"/>
              <a:t>, </a:t>
            </a:r>
            <a:r>
              <a:rPr lang="zh-CN" altLang="en-US"/>
              <a:t>通过两个变量来实现，分别是状态管道</a:t>
            </a:r>
            <a:r>
              <a:rPr lang="en-US" altLang="zh-CN"/>
              <a:t>(st_pipe), </a:t>
            </a:r>
            <a:r>
              <a:rPr lang="zh-CN" altLang="en-US"/>
              <a:t>控制管道</a:t>
            </a:r>
            <a:r>
              <a:rPr lang="en-US" altLang="zh-CN"/>
              <a:t>(ctl_pipe)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    b. __afl_fork_wait_loop</a:t>
            </a:r>
            <a:r>
              <a:rPr lang="zh-CN" altLang="en-US"/>
              <a:t>，是一个不断的循环过程，在循环中</a:t>
            </a:r>
            <a:r>
              <a:rPr lang="en-US" altLang="zh-CN"/>
              <a:t>fork</a:t>
            </a:r>
            <a:r>
              <a:rPr lang="zh-CN" altLang="en-US"/>
              <a:t>目标程序，以及获得</a:t>
            </a:r>
            <a:r>
              <a:rPr lang="en-US" altLang="zh-CN"/>
              <a:t>Fuzzer</a:t>
            </a:r>
            <a:r>
              <a:rPr lang="zh-CN" altLang="en-US"/>
              <a:t>的通知。返回通知结果</a:t>
            </a:r>
            <a:endParaRPr lang="zh-CN" altLang="en-US"/>
          </a:p>
          <a:p>
            <a:r>
              <a:rPr lang="en-US" altLang="zh-CN">
                <a:sym typeface="+mn-ea"/>
              </a:rPr>
              <a:t>4. Fork_Server </a:t>
            </a:r>
            <a:r>
              <a:rPr lang="zh-CN" altLang="en-US">
                <a:sym typeface="+mn-ea"/>
              </a:rPr>
              <a:t>和产生的子进程之间的通信</a:t>
            </a:r>
            <a:endParaRPr lang="zh-CN" altLang="en-US"/>
          </a:p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waitpid</a:t>
            </a:r>
            <a:r>
              <a:rPr lang="zh-CN" altLang="en-US">
                <a:sym typeface="+mn-ea"/>
              </a:rPr>
              <a:t>返回状态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31000" y="2048510"/>
            <a:ext cx="1620520" cy="30670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写状态管道</a:t>
            </a:r>
            <a:endParaRPr lang="zh-CN" altLang="en-US" sz="1400" b="1"/>
          </a:p>
        </p:txBody>
      </p:sp>
      <p:sp>
        <p:nvSpPr>
          <p:cNvPr id="5" name="文本框 4"/>
          <p:cNvSpPr txBox="1"/>
          <p:nvPr/>
        </p:nvSpPr>
        <p:spPr>
          <a:xfrm>
            <a:off x="6798945" y="916940"/>
            <a:ext cx="1440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Fork_Server</a:t>
            </a:r>
            <a:endParaRPr lang="en-US" altLang="zh-CN"/>
          </a:p>
        </p:txBody>
      </p:sp>
      <p:sp>
        <p:nvSpPr>
          <p:cNvPr id="17" name="椭圆 16"/>
          <p:cNvSpPr/>
          <p:nvPr/>
        </p:nvSpPr>
        <p:spPr>
          <a:xfrm>
            <a:off x="6752590" y="1480820"/>
            <a:ext cx="1532890" cy="308610"/>
          </a:xfrm>
          <a:prstGeom prst="ellipse">
            <a:avLst/>
          </a:prstGeom>
          <a:solidFill>
            <a:schemeClr val="accent5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START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>
            <a:stCxn id="17" idx="4"/>
            <a:endCxn id="3" idx="0"/>
          </p:cNvCxnSpPr>
          <p:nvPr/>
        </p:nvCxnSpPr>
        <p:spPr>
          <a:xfrm>
            <a:off x="7509510" y="1789430"/>
            <a:ext cx="22225" cy="25908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3" idx="3"/>
            <a:endCxn id="20" idx="1"/>
          </p:cNvCxnSpPr>
          <p:nvPr/>
        </p:nvCxnSpPr>
        <p:spPr>
          <a:xfrm>
            <a:off x="8351520" y="2202180"/>
            <a:ext cx="192405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275570" y="2048510"/>
            <a:ext cx="1304925" cy="306705"/>
          </a:xfrm>
          <a:prstGeom prst="rect">
            <a:avLst/>
          </a:prstGeom>
          <a:solidFill>
            <a:schemeClr val="accent3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状态判断</a:t>
            </a:r>
            <a:endParaRPr lang="zh-CN" altLang="en-US" sz="1400" b="1"/>
          </a:p>
        </p:txBody>
      </p:sp>
      <p:sp>
        <p:nvSpPr>
          <p:cNvPr id="21" name="文本框 20"/>
          <p:cNvSpPr txBox="1"/>
          <p:nvPr/>
        </p:nvSpPr>
        <p:spPr>
          <a:xfrm>
            <a:off x="10236200" y="916940"/>
            <a:ext cx="881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Fuzzer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8555355" y="1870710"/>
            <a:ext cx="14776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ct_pipe </a:t>
            </a:r>
            <a:r>
              <a:rPr lang="zh-CN" altLang="en-US" sz="1400"/>
              <a:t>显示</a:t>
            </a:r>
            <a:r>
              <a:rPr lang="en-US" altLang="zh-CN" sz="1400"/>
              <a:t>ok</a:t>
            </a:r>
            <a:endParaRPr lang="en-US" altLang="zh-CN" sz="1400"/>
          </a:p>
        </p:txBody>
      </p:sp>
      <p:cxnSp>
        <p:nvCxnSpPr>
          <p:cNvPr id="23" name="直接箭头连接符 22"/>
          <p:cNvCxnSpPr>
            <a:stCxn id="20" idx="2"/>
          </p:cNvCxnSpPr>
          <p:nvPr/>
        </p:nvCxnSpPr>
        <p:spPr>
          <a:xfrm flipH="1">
            <a:off x="10908030" y="2355215"/>
            <a:ext cx="20320" cy="155194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752590" y="2872105"/>
            <a:ext cx="1620520" cy="30670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读等待</a:t>
            </a:r>
            <a:endParaRPr lang="zh-CN" altLang="en-US" sz="1400" b="1"/>
          </a:p>
        </p:txBody>
      </p:sp>
      <p:cxnSp>
        <p:nvCxnSpPr>
          <p:cNvPr id="25" name="直接箭头连接符 24"/>
          <p:cNvCxnSpPr>
            <a:stCxn id="3" idx="2"/>
            <a:endCxn id="24" idx="0"/>
          </p:cNvCxnSpPr>
          <p:nvPr/>
        </p:nvCxnSpPr>
        <p:spPr>
          <a:xfrm>
            <a:off x="7541260" y="2355215"/>
            <a:ext cx="21590" cy="51689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0036175" y="3907155"/>
            <a:ext cx="1824990" cy="521970"/>
          </a:xfrm>
          <a:prstGeom prst="rect">
            <a:avLst/>
          </a:prstGeom>
          <a:solidFill>
            <a:schemeClr val="accent3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通知</a:t>
            </a:r>
            <a:r>
              <a:rPr lang="en-US" altLang="zh-CN" sz="1400" b="1"/>
              <a:t>Fork_Server</a:t>
            </a:r>
            <a:r>
              <a:rPr lang="zh-CN" altLang="en-US" sz="1400" b="1"/>
              <a:t>开始</a:t>
            </a:r>
            <a:r>
              <a:rPr lang="en-US" altLang="zh-CN" sz="1400" b="1"/>
              <a:t>fork</a:t>
            </a:r>
            <a:endParaRPr lang="en-US" altLang="zh-CN" sz="1400" b="1"/>
          </a:p>
        </p:txBody>
      </p:sp>
      <p:cxnSp>
        <p:nvCxnSpPr>
          <p:cNvPr id="27" name="直接箭头连接符 26"/>
          <p:cNvCxnSpPr>
            <a:stCxn id="26" idx="1"/>
            <a:endCxn id="28" idx="3"/>
          </p:cNvCxnSpPr>
          <p:nvPr/>
        </p:nvCxnSpPr>
        <p:spPr>
          <a:xfrm flipH="1" flipV="1">
            <a:off x="8373110" y="4167505"/>
            <a:ext cx="1663065" cy="6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752590" y="4013835"/>
            <a:ext cx="1620520" cy="30670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fork</a:t>
            </a:r>
            <a:r>
              <a:rPr lang="zh-CN" altLang="en-US" sz="1400" b="1"/>
              <a:t>目标程序</a:t>
            </a:r>
            <a:endParaRPr lang="zh-CN" altLang="en-US" sz="1400" b="1"/>
          </a:p>
        </p:txBody>
      </p:sp>
      <p:sp>
        <p:nvSpPr>
          <p:cNvPr id="29" name="文本框 28"/>
          <p:cNvSpPr txBox="1"/>
          <p:nvPr/>
        </p:nvSpPr>
        <p:spPr>
          <a:xfrm>
            <a:off x="8566150" y="3860800"/>
            <a:ext cx="14776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ctl_pipe </a:t>
            </a:r>
            <a:r>
              <a:rPr lang="zh-CN" altLang="en-US" sz="1400"/>
              <a:t>通知</a:t>
            </a:r>
            <a:endParaRPr lang="zh-CN" altLang="en-US" sz="1400"/>
          </a:p>
        </p:txBody>
      </p:sp>
      <p:cxnSp>
        <p:nvCxnSpPr>
          <p:cNvPr id="31" name="曲线连接符 30"/>
          <p:cNvCxnSpPr>
            <a:stCxn id="28" idx="1"/>
          </p:cNvCxnSpPr>
          <p:nvPr/>
        </p:nvCxnSpPr>
        <p:spPr>
          <a:xfrm rot="10800000" flipV="1">
            <a:off x="6037580" y="4167505"/>
            <a:ext cx="715010" cy="449580"/>
          </a:xfrm>
          <a:prstGeom prst="curvedConnector3">
            <a:avLst>
              <a:gd name="adj1" fmla="val 49911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417060" y="4486275"/>
            <a:ext cx="1620520" cy="306705"/>
          </a:xfrm>
          <a:prstGeom prst="rect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目标程序开始执行</a:t>
            </a:r>
            <a:endParaRPr lang="zh-CN" altLang="en-US" sz="1400" b="1"/>
          </a:p>
        </p:txBody>
      </p:sp>
      <p:cxnSp>
        <p:nvCxnSpPr>
          <p:cNvPr id="34" name="直接箭头连接符 33"/>
          <p:cNvCxnSpPr>
            <a:stCxn id="33" idx="2"/>
            <a:endCxn id="35" idx="0"/>
          </p:cNvCxnSpPr>
          <p:nvPr/>
        </p:nvCxnSpPr>
        <p:spPr>
          <a:xfrm>
            <a:off x="5227320" y="4792980"/>
            <a:ext cx="0" cy="105346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417060" y="5846445"/>
            <a:ext cx="1620520" cy="306705"/>
          </a:xfrm>
          <a:prstGeom prst="rect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目标程序执行返回</a:t>
            </a:r>
            <a:endParaRPr lang="zh-CN" altLang="en-US" sz="1400" b="1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531735" y="4320540"/>
            <a:ext cx="21590" cy="51689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752590" y="4837430"/>
            <a:ext cx="1620520" cy="30670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waitpid</a:t>
            </a:r>
            <a:endParaRPr lang="en-US" altLang="zh-CN" sz="1400" b="1"/>
          </a:p>
        </p:txBody>
      </p:sp>
      <p:sp>
        <p:nvSpPr>
          <p:cNvPr id="38" name="文本框 37"/>
          <p:cNvSpPr txBox="1"/>
          <p:nvPr/>
        </p:nvSpPr>
        <p:spPr>
          <a:xfrm>
            <a:off x="4678680" y="37992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目标程序</a:t>
            </a:r>
            <a:endParaRPr lang="zh-CN" altLang="en-US"/>
          </a:p>
        </p:txBody>
      </p:sp>
      <p:cxnSp>
        <p:nvCxnSpPr>
          <p:cNvPr id="40" name="直接箭头连接符 39"/>
          <p:cNvCxnSpPr>
            <a:stCxn id="35" idx="3"/>
          </p:cNvCxnSpPr>
          <p:nvPr/>
        </p:nvCxnSpPr>
        <p:spPr>
          <a:xfrm flipV="1">
            <a:off x="6037580" y="5996940"/>
            <a:ext cx="603885" cy="317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6641465" y="5739130"/>
            <a:ext cx="1755140" cy="52197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waitpid</a:t>
            </a:r>
            <a:r>
              <a:rPr lang="zh-CN" altLang="en-US" sz="1400" b="1"/>
              <a:t>获得返回值，</a:t>
            </a:r>
            <a:endParaRPr lang="zh-CN" altLang="en-US" sz="1400" b="1"/>
          </a:p>
          <a:p>
            <a:r>
              <a:rPr lang="zh-CN" altLang="en-US" sz="1400" b="1"/>
              <a:t>并通知</a:t>
            </a:r>
            <a:r>
              <a:rPr lang="en-US" altLang="zh-CN" sz="1400" b="1"/>
              <a:t>Fuzzer</a:t>
            </a:r>
            <a:endParaRPr lang="en-US" altLang="zh-CN" sz="1400" b="1"/>
          </a:p>
        </p:txBody>
      </p:sp>
      <p:sp>
        <p:nvSpPr>
          <p:cNvPr id="42" name="文本框 41"/>
          <p:cNvSpPr txBox="1"/>
          <p:nvPr/>
        </p:nvSpPr>
        <p:spPr>
          <a:xfrm>
            <a:off x="8661400" y="5584190"/>
            <a:ext cx="1477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ctl_pipe </a:t>
            </a:r>
            <a:r>
              <a:rPr lang="zh-CN" altLang="en-US" sz="1400"/>
              <a:t>通知目标程序结果</a:t>
            </a:r>
            <a:endParaRPr lang="en-US" altLang="zh-CN" sz="1400"/>
          </a:p>
        </p:txBody>
      </p:sp>
      <p:cxnSp>
        <p:nvCxnSpPr>
          <p:cNvPr id="43" name="直接箭头连接符 42"/>
          <p:cNvCxnSpPr>
            <a:stCxn id="41" idx="3"/>
            <a:endCxn id="44" idx="1"/>
          </p:cNvCxnSpPr>
          <p:nvPr/>
        </p:nvCxnSpPr>
        <p:spPr>
          <a:xfrm flipV="1">
            <a:off x="8396605" y="5996940"/>
            <a:ext cx="1639570" cy="317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0036175" y="5843270"/>
            <a:ext cx="1824990" cy="306705"/>
          </a:xfrm>
          <a:prstGeom prst="rect">
            <a:avLst/>
          </a:prstGeom>
          <a:solidFill>
            <a:schemeClr val="accent3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Fuzzer</a:t>
            </a:r>
            <a:r>
              <a:rPr lang="zh-CN" altLang="en-US" sz="1400" b="1"/>
              <a:t>处理返回结果</a:t>
            </a:r>
            <a:endParaRPr lang="zh-CN" altLang="en-US" sz="1400" b="1"/>
          </a:p>
        </p:txBody>
      </p:sp>
      <p:sp>
        <p:nvSpPr>
          <p:cNvPr id="45" name="文本框 44"/>
          <p:cNvSpPr txBox="1"/>
          <p:nvPr/>
        </p:nvSpPr>
        <p:spPr>
          <a:xfrm>
            <a:off x="10015855" y="6367145"/>
            <a:ext cx="1824990" cy="306705"/>
          </a:xfrm>
          <a:prstGeom prst="rect">
            <a:avLst/>
          </a:prstGeom>
          <a:solidFill>
            <a:schemeClr val="accent3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zh-CN" altLang="en-US" sz="1400" b="1"/>
              <a:t>处理返回结果结束</a:t>
            </a:r>
            <a:endParaRPr lang="zh-CN" altLang="en-US" sz="1400" b="1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10917555" y="6150610"/>
            <a:ext cx="21590" cy="28956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/>
          <p:nvPr/>
        </p:nvCxnSpPr>
        <p:spPr>
          <a:xfrm rot="5400000" flipH="1" flipV="1">
            <a:off x="6352540" y="5156835"/>
            <a:ext cx="2353310" cy="66675"/>
          </a:xfrm>
          <a:prstGeom prst="curvedConnector5">
            <a:avLst>
              <a:gd name="adj1" fmla="val -10105"/>
              <a:gd name="adj2" fmla="val -6621428"/>
              <a:gd name="adj3" fmla="val 110132"/>
            </a:avLst>
          </a:prstGeom>
          <a:ln w="25400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998980" y="4914265"/>
            <a:ext cx="2278380" cy="368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rtlCol="0">
            <a:spAutoFit/>
          </a:bodyPr>
          <a:p>
            <a:r>
              <a:rPr lang="en-US" altLang="zh-CN"/>
              <a:t>__afl_fork_wait_loop</a:t>
            </a:r>
            <a:endParaRPr lang="en-US" altLang="zh-CN"/>
          </a:p>
        </p:txBody>
      </p:sp>
      <p:cxnSp>
        <p:nvCxnSpPr>
          <p:cNvPr id="49" name="曲线连接符 48"/>
          <p:cNvCxnSpPr>
            <a:stCxn id="45" idx="3"/>
            <a:endCxn id="26" idx="3"/>
          </p:cNvCxnSpPr>
          <p:nvPr/>
        </p:nvCxnSpPr>
        <p:spPr>
          <a:xfrm flipV="1">
            <a:off x="11831320" y="4168140"/>
            <a:ext cx="20320" cy="2352675"/>
          </a:xfrm>
          <a:prstGeom prst="curvedConnector3">
            <a:avLst>
              <a:gd name="adj1" fmla="val 1271875"/>
            </a:avLst>
          </a:prstGeom>
          <a:ln w="25400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Fork_Server 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732155" y="4995545"/>
            <a:ext cx="74720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目标程序中</a:t>
            </a:r>
            <a:r>
              <a:rPr lang="en-US" altLang="zh-CN"/>
              <a:t>afl_maybe_log</a:t>
            </a:r>
            <a:r>
              <a:rPr lang="zh-CN" altLang="en-US"/>
              <a:t>要做的事</a:t>
            </a:r>
            <a:endParaRPr lang="zh-CN" altLang="en-US"/>
          </a:p>
          <a:p>
            <a:r>
              <a:rPr lang="zh-CN" altLang="en-US"/>
              <a:t>由于在进入</a:t>
            </a:r>
            <a:r>
              <a:rPr lang="en-US" altLang="zh-CN"/>
              <a:t>fork_server</a:t>
            </a:r>
            <a:r>
              <a:rPr lang="zh-CN" altLang="en-US"/>
              <a:t>的时候已经映射了共享内存，所以这里会进入到</a:t>
            </a:r>
            <a:r>
              <a:rPr lang="en-US" altLang="zh-CN"/>
              <a:t>if</a:t>
            </a:r>
            <a:r>
              <a:rPr lang="zh-CN" altLang="en-US"/>
              <a:t>语句块中，在该语句块中，有两种设点，一种是计算</a:t>
            </a:r>
            <a:r>
              <a:rPr lang="en-US" altLang="zh-CN"/>
              <a:t>edge coverge</a:t>
            </a:r>
            <a:r>
              <a:rPr lang="zh-CN" altLang="en-US"/>
              <a:t>，一种是计算</a:t>
            </a:r>
            <a:r>
              <a:rPr lang="en-US" altLang="zh-CN"/>
              <a:t>block coverage</a:t>
            </a:r>
            <a:r>
              <a:rPr lang="zh-CN" altLang="en-US"/>
              <a:t>。</a:t>
            </a:r>
            <a:r>
              <a:rPr lang="en-US" altLang="zh-CN"/>
              <a:t>block coverage</a:t>
            </a:r>
            <a:r>
              <a:rPr lang="zh-CN" altLang="en-US"/>
              <a:t>很容易理解，下面讲讲</a:t>
            </a:r>
            <a:r>
              <a:rPr lang="en-US" altLang="zh-CN"/>
              <a:t>edge coverag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170035" y="1962785"/>
            <a:ext cx="2696210" cy="293243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692640" y="2142490"/>
            <a:ext cx="1869440" cy="497840"/>
          </a:xfrm>
          <a:prstGeom prst="rect">
            <a:avLst/>
          </a:prstGeom>
          <a:solidFill>
            <a:schemeClr val="accent2">
              <a:alpha val="3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main: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94600" y="1276350"/>
            <a:ext cx="2175510" cy="497840"/>
          </a:xfrm>
          <a:prstGeom prst="rect">
            <a:avLst/>
          </a:prstGeom>
          <a:solidFill>
            <a:schemeClr val="accent4">
              <a:alpha val="3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Fork_Server fork</a:t>
            </a:r>
            <a:r>
              <a:rPr lang="zh-CN" altLang="en-US">
                <a:solidFill>
                  <a:schemeClr val="tx1"/>
                </a:solidFill>
              </a:rPr>
              <a:t>后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曲线连接符 8"/>
          <p:cNvCxnSpPr>
            <a:stCxn id="7" idx="3"/>
            <a:endCxn id="3" idx="0"/>
          </p:cNvCxnSpPr>
          <p:nvPr/>
        </p:nvCxnSpPr>
        <p:spPr>
          <a:xfrm>
            <a:off x="9770110" y="1525270"/>
            <a:ext cx="793115" cy="2084705"/>
          </a:xfrm>
          <a:prstGeom prst="curved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692640" y="4166870"/>
            <a:ext cx="1869440" cy="497840"/>
          </a:xfrm>
          <a:prstGeom prst="rect">
            <a:avLst/>
          </a:prstGeom>
          <a:solidFill>
            <a:schemeClr val="accent2">
              <a:alpha val="39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main</a:t>
            </a:r>
            <a:r>
              <a:rPr lang="zh-CN" altLang="en-US">
                <a:solidFill>
                  <a:schemeClr val="tx1"/>
                </a:solidFill>
              </a:rPr>
              <a:t>语句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57030" y="2841625"/>
            <a:ext cx="2545715" cy="64516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b="1"/>
              <a:t>mov $Random, %rcx</a:t>
            </a:r>
            <a:endParaRPr lang="en-US" altLang="zh-CN" b="1"/>
          </a:p>
          <a:p>
            <a:r>
              <a:rPr lang="en-US" altLang="zh-CN" b="1"/>
              <a:t>call __afl_maybe_log</a:t>
            </a:r>
            <a:endParaRPr lang="en-US" altLang="zh-CN" b="1"/>
          </a:p>
        </p:txBody>
      </p:sp>
      <p:cxnSp>
        <p:nvCxnSpPr>
          <p:cNvPr id="13" name="曲线连接符 12"/>
          <p:cNvCxnSpPr>
            <a:stCxn id="3" idx="1"/>
            <a:endCxn id="15" idx="3"/>
          </p:cNvCxnSpPr>
          <p:nvPr/>
        </p:nvCxnSpPr>
        <p:spPr>
          <a:xfrm rot="10800000">
            <a:off x="6290945" y="2331720"/>
            <a:ext cx="2999105" cy="1462405"/>
          </a:xfrm>
          <a:prstGeom prst="curvedConnector3">
            <a:avLst>
              <a:gd name="adj1" fmla="val 4998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670425" y="1962785"/>
            <a:ext cx="1620520" cy="73723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if </a:t>
            </a:r>
            <a:r>
              <a:rPr lang="zh-CN" altLang="en-US" sz="1400" b="1"/>
              <a:t>映射了</a:t>
            </a:r>
            <a:r>
              <a:rPr lang="zh-CN" altLang="en-US" sz="1400" b="1"/>
              <a:t>共享内存</a:t>
            </a:r>
            <a:endParaRPr lang="zh-CN" altLang="en-US" sz="1400" b="1"/>
          </a:p>
          <a:p>
            <a:endParaRPr lang="zh-CN" altLang="en-US" sz="1400" b="1"/>
          </a:p>
          <a:p>
            <a:endParaRPr lang="zh-CN" altLang="en-US" sz="1400" b="1"/>
          </a:p>
        </p:txBody>
      </p:sp>
      <p:sp>
        <p:nvSpPr>
          <p:cNvPr id="3" name="文本框 2"/>
          <p:cNvSpPr txBox="1"/>
          <p:nvPr/>
        </p:nvSpPr>
        <p:spPr>
          <a:xfrm>
            <a:off x="9290050" y="3609975"/>
            <a:ext cx="2545715" cy="36830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b="1"/>
              <a:t> __afl_maybe_log</a:t>
            </a:r>
            <a:endParaRPr lang="en-US" altLang="zh-CN" b="1"/>
          </a:p>
        </p:txBody>
      </p:sp>
      <p:sp>
        <p:nvSpPr>
          <p:cNvPr id="5" name="文本框 4"/>
          <p:cNvSpPr txBox="1"/>
          <p:nvPr/>
        </p:nvSpPr>
        <p:spPr>
          <a:xfrm>
            <a:off x="816610" y="3394710"/>
            <a:ext cx="3853815" cy="129159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300" b="1"/>
              <a:t>case 1: </a:t>
            </a:r>
            <a:r>
              <a:rPr lang="zh-CN" altLang="en-US" sz="1300" b="1"/>
              <a:t>计算</a:t>
            </a:r>
            <a:r>
              <a:rPr lang="en-US" altLang="zh-CN" sz="1300" b="1"/>
              <a:t>edge coverge</a:t>
            </a:r>
            <a:endParaRPr lang="zh-CN" altLang="en-US" sz="1300" b="1"/>
          </a:p>
          <a:p>
            <a:endParaRPr lang="zh-CN" altLang="en-US" sz="1300" b="1"/>
          </a:p>
          <a:p>
            <a:r>
              <a:rPr lang="en-US" altLang="zh-CN" sz="1300" b="1"/>
              <a:t>cur_location = random_hard_code</a:t>
            </a:r>
            <a:endParaRPr lang="en-US" altLang="zh-CN" sz="1300" b="1"/>
          </a:p>
          <a:p>
            <a:r>
              <a:rPr lang="en-US" altLang="zh-CN" sz="1300" b="1"/>
              <a:t>shared_mem[cur_location ^ prev_location] ++;</a:t>
            </a:r>
            <a:endParaRPr lang="en-US" altLang="zh-CN" sz="1300" b="1"/>
          </a:p>
          <a:p>
            <a:r>
              <a:rPr lang="en-US" altLang="zh-CN" sz="1300" b="1"/>
              <a:t>prev_location = cur_location &gt;&gt; 1;</a:t>
            </a:r>
            <a:endParaRPr lang="en-US" altLang="zh-CN" sz="1300" b="1"/>
          </a:p>
          <a:p>
            <a:endParaRPr lang="en-US" altLang="zh-CN" sz="1300" b="1"/>
          </a:p>
        </p:txBody>
      </p:sp>
      <p:cxnSp>
        <p:nvCxnSpPr>
          <p:cNvPr id="10" name="直接箭头连接符 9"/>
          <p:cNvCxnSpPr>
            <a:stCxn id="15" idx="2"/>
            <a:endCxn id="5" idx="0"/>
          </p:cNvCxnSpPr>
          <p:nvPr/>
        </p:nvCxnSpPr>
        <p:spPr>
          <a:xfrm flipH="1">
            <a:off x="2743835" y="2700020"/>
            <a:ext cx="2736850" cy="69469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247640" y="3672205"/>
            <a:ext cx="3345180" cy="73723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400" b="1"/>
              <a:t>case 2: </a:t>
            </a:r>
            <a:r>
              <a:rPr lang="zh-CN" altLang="en-US" sz="1400" b="1"/>
              <a:t>计算</a:t>
            </a:r>
            <a:r>
              <a:rPr lang="en-US" altLang="zh-CN" sz="1400" b="1"/>
              <a:t>block coverge</a:t>
            </a:r>
            <a:endParaRPr lang="zh-CN" altLang="en-US" sz="1400" b="1"/>
          </a:p>
          <a:p>
            <a:endParaRPr lang="zh-CN" altLang="en-US" sz="1400" b="1"/>
          </a:p>
          <a:p>
            <a:r>
              <a:rPr lang="en-US" altLang="zh-CN" sz="1400" b="1"/>
              <a:t>shared_mem[cur_location] ++</a:t>
            </a:r>
            <a:endParaRPr lang="en-US" altLang="zh-CN" sz="1400" b="1"/>
          </a:p>
        </p:txBody>
      </p:sp>
      <p:cxnSp>
        <p:nvCxnSpPr>
          <p:cNvPr id="18" name="直接箭头连接符 17"/>
          <p:cNvCxnSpPr>
            <a:stCxn id="15" idx="2"/>
            <a:endCxn id="17" idx="0"/>
          </p:cNvCxnSpPr>
          <p:nvPr/>
        </p:nvCxnSpPr>
        <p:spPr>
          <a:xfrm>
            <a:off x="5480685" y="2700020"/>
            <a:ext cx="1439545" cy="97218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Fork_Server </a:t>
            </a:r>
            <a:endParaRPr lang="en-US" altLang="zh-CN" sz="4000"/>
          </a:p>
        </p:txBody>
      </p:sp>
      <p:sp>
        <p:nvSpPr>
          <p:cNvPr id="5" name="文本框 4"/>
          <p:cNvSpPr txBox="1"/>
          <p:nvPr/>
        </p:nvSpPr>
        <p:spPr>
          <a:xfrm>
            <a:off x="732155" y="1774825"/>
            <a:ext cx="4888865" cy="156845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600" b="1"/>
              <a:t>case 1: </a:t>
            </a:r>
            <a:r>
              <a:rPr lang="zh-CN" altLang="en-US" sz="1600" b="1"/>
              <a:t>计算</a:t>
            </a:r>
            <a:r>
              <a:rPr lang="en-US" altLang="zh-CN" sz="1600" b="1"/>
              <a:t>edge coverge</a:t>
            </a:r>
            <a:endParaRPr lang="zh-CN" altLang="en-US" sz="1600" b="1"/>
          </a:p>
          <a:p>
            <a:endParaRPr lang="zh-CN" altLang="en-US" sz="1600" b="1"/>
          </a:p>
          <a:p>
            <a:r>
              <a:rPr lang="en-US" altLang="zh-CN" sz="1600" b="1"/>
              <a:t>cur_location = random_hard_code</a:t>
            </a:r>
            <a:endParaRPr lang="en-US" altLang="zh-CN" sz="1600" b="1"/>
          </a:p>
          <a:p>
            <a:r>
              <a:rPr lang="en-US" altLang="zh-CN" sz="1600" b="1"/>
              <a:t>shared_mem[cur_location ^ prev_location] ++;</a:t>
            </a:r>
            <a:endParaRPr lang="en-US" altLang="zh-CN" sz="1600" b="1"/>
          </a:p>
          <a:p>
            <a:r>
              <a:rPr lang="en-US" altLang="zh-CN" sz="1600" b="1"/>
              <a:t>prev_location = cur_location &gt;&gt; 1;</a:t>
            </a:r>
            <a:endParaRPr lang="en-US" altLang="zh-CN" sz="1600" b="1"/>
          </a:p>
          <a:p>
            <a:endParaRPr lang="en-US" altLang="zh-CN" sz="1600" b="1"/>
          </a:p>
        </p:txBody>
      </p:sp>
      <p:sp>
        <p:nvSpPr>
          <p:cNvPr id="4" name="文本框 3"/>
          <p:cNvSpPr txBox="1"/>
          <p:nvPr/>
        </p:nvSpPr>
        <p:spPr>
          <a:xfrm>
            <a:off x="732155" y="3442335"/>
            <a:ext cx="55270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这里是拿本块和上一个块进行异或作为该</a:t>
            </a:r>
            <a:r>
              <a:rPr lang="en-US" altLang="zh-CN"/>
              <a:t>edge</a:t>
            </a:r>
            <a:r>
              <a:rPr lang="zh-CN" altLang="en-US"/>
              <a:t>的标识。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即 </a:t>
            </a:r>
            <a:r>
              <a:rPr lang="en-US" altLang="zh-CN"/>
              <a:t>edge_x = hash(block_i, block_j)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42760" y="3029585"/>
            <a:ext cx="4773930" cy="181483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600" b="1"/>
              <a:t>case 1: </a:t>
            </a:r>
            <a:r>
              <a:rPr lang="zh-CN" altLang="en-US" sz="1600" b="1"/>
              <a:t>计算</a:t>
            </a:r>
            <a:r>
              <a:rPr lang="en-US" altLang="zh-CN" sz="1600" b="1"/>
              <a:t>edge coverge</a:t>
            </a:r>
            <a:endParaRPr lang="zh-CN" altLang="en-US" sz="1600" b="1"/>
          </a:p>
          <a:p>
            <a:endParaRPr lang="zh-CN" altLang="en-US" sz="1600" b="1"/>
          </a:p>
          <a:p>
            <a:r>
              <a:rPr lang="en-US" altLang="zh-CN" sz="1600" b="1"/>
              <a:t>cur_location = random_hard_code</a:t>
            </a:r>
            <a:endParaRPr lang="en-US" altLang="zh-CN" sz="1600" b="1"/>
          </a:p>
          <a:p>
            <a:r>
              <a:rPr lang="en-US" altLang="zh-CN" sz="1600" b="1"/>
              <a:t>shared_mem[cur_location ^ prev_location] ++;</a:t>
            </a:r>
            <a:endParaRPr lang="en-US" altLang="zh-CN" sz="1600" b="1"/>
          </a:p>
          <a:p>
            <a:r>
              <a:rPr lang="zh-CN" altLang="en-US" sz="1600" b="1">
                <a:solidFill>
                  <a:srgbClr val="FF0000"/>
                </a:solidFill>
              </a:rPr>
              <a:t>感觉有上两句就够了，但是会出现问题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rgbClr val="FF0000"/>
                </a:solidFill>
              </a:rPr>
              <a:t>prev_location = cur_location &gt;&gt; 1;</a:t>
            </a:r>
            <a:endParaRPr lang="en-US" altLang="zh-CN" sz="1600" b="1">
              <a:solidFill>
                <a:srgbClr val="FF0000"/>
              </a:solidFill>
            </a:endParaRPr>
          </a:p>
          <a:p>
            <a:endParaRPr lang="en-US" altLang="zh-CN" sz="16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66205" y="4826000"/>
            <a:ext cx="55270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比如</a:t>
            </a:r>
            <a:endParaRPr lang="zh-CN" altLang="en-US"/>
          </a:p>
          <a:p>
            <a:r>
              <a:rPr lang="en-US" altLang="zh-CN"/>
              <a:t>A-&gt;A, hash(A-&gt;A)=0 </a:t>
            </a:r>
            <a:endParaRPr lang="en-US" altLang="zh-CN"/>
          </a:p>
          <a:p>
            <a:r>
              <a:rPr lang="en-US" altLang="zh-CN"/>
              <a:t>B-&gt;B, hash(B-&gt;B)=0</a:t>
            </a:r>
            <a:endParaRPr lang="en-US" altLang="zh-CN"/>
          </a:p>
          <a:p>
            <a:r>
              <a:rPr lang="zh-CN" altLang="en-US"/>
              <a:t>无法区分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但是能否保证相同的</a:t>
            </a:r>
            <a:r>
              <a:rPr lang="en-US" altLang="zh-CN"/>
              <a:t>edge</a:t>
            </a:r>
            <a:r>
              <a:rPr lang="zh-CN" altLang="en-US"/>
              <a:t>有相同的</a:t>
            </a:r>
            <a:r>
              <a:rPr lang="en-US" altLang="zh-CN"/>
              <a:t>hash</a:t>
            </a:r>
            <a:r>
              <a:rPr lang="zh-CN" altLang="en-US"/>
              <a:t>，下面举个例子简单验证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Fork_Server </a:t>
            </a:r>
            <a:endParaRPr lang="en-US" altLang="zh-CN" sz="4000"/>
          </a:p>
        </p:txBody>
      </p:sp>
      <p:sp>
        <p:nvSpPr>
          <p:cNvPr id="16" name="文本框 15"/>
          <p:cNvSpPr txBox="1"/>
          <p:nvPr/>
        </p:nvSpPr>
        <p:spPr>
          <a:xfrm>
            <a:off x="727710" y="1716405"/>
            <a:ext cx="4773930" cy="1814830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1600" b="1"/>
              <a:t>case 1: </a:t>
            </a:r>
            <a:r>
              <a:rPr lang="zh-CN" altLang="en-US" sz="1600" b="1"/>
              <a:t>计算</a:t>
            </a:r>
            <a:r>
              <a:rPr lang="en-US" altLang="zh-CN" sz="1600" b="1"/>
              <a:t>edge coverge</a:t>
            </a:r>
            <a:endParaRPr lang="zh-CN" altLang="en-US" sz="1600" b="1"/>
          </a:p>
          <a:p>
            <a:endParaRPr lang="zh-CN" altLang="en-US" sz="1600" b="1"/>
          </a:p>
          <a:p>
            <a:r>
              <a:rPr lang="en-US" altLang="zh-CN" sz="1600" b="1"/>
              <a:t>cur_location = random_hard_code</a:t>
            </a:r>
            <a:endParaRPr lang="en-US" altLang="zh-CN" sz="1600" b="1"/>
          </a:p>
          <a:p>
            <a:r>
              <a:rPr lang="en-US" altLang="zh-CN" sz="1600" b="1"/>
              <a:t>shared_mem[cur_location ^ prev_location] ++;</a:t>
            </a:r>
            <a:endParaRPr lang="en-US" altLang="zh-CN" sz="1600" b="1"/>
          </a:p>
          <a:p>
            <a:r>
              <a:rPr lang="zh-CN" altLang="en-US" sz="1600" b="1">
                <a:solidFill>
                  <a:srgbClr val="FF0000"/>
                </a:solidFill>
              </a:rPr>
              <a:t>感觉有上两句就够了，但是会出现问题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 b="1">
                <a:solidFill>
                  <a:srgbClr val="FF0000"/>
                </a:solidFill>
              </a:rPr>
              <a:t>prev_location = cur_location &gt;&gt; 1;</a:t>
            </a:r>
            <a:endParaRPr lang="en-US" altLang="zh-CN" sz="1600" b="1">
              <a:solidFill>
                <a:srgbClr val="FF0000"/>
              </a:solidFill>
            </a:endParaRPr>
          </a:p>
          <a:p>
            <a:endParaRPr lang="en-US" altLang="zh-CN" sz="1600" b="1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81265" y="2277745"/>
            <a:ext cx="517525" cy="5080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33790" y="2277745"/>
            <a:ext cx="517525" cy="508000"/>
          </a:xfrm>
          <a:prstGeom prst="rect">
            <a:avLst/>
          </a:prstGeom>
          <a:solidFill>
            <a:schemeClr val="accent2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B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53625" y="2258695"/>
            <a:ext cx="517525" cy="508000"/>
          </a:xfrm>
          <a:prstGeom prst="rect">
            <a:avLst/>
          </a:prstGeom>
          <a:solidFill>
            <a:schemeClr val="accent3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6564630" y="2546350"/>
            <a:ext cx="1016635" cy="69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8088630" y="2527300"/>
            <a:ext cx="645160" cy="76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1"/>
          </p:cNvCxnSpPr>
          <p:nvPr/>
        </p:nvCxnSpPr>
        <p:spPr>
          <a:xfrm>
            <a:off x="9258300" y="2498725"/>
            <a:ext cx="695325" cy="139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7" idx="2"/>
            <a:endCxn id="3" idx="2"/>
          </p:cNvCxnSpPr>
          <p:nvPr/>
        </p:nvCxnSpPr>
        <p:spPr>
          <a:xfrm rot="5400000">
            <a:off x="9017000" y="1590040"/>
            <a:ext cx="19050" cy="2372360"/>
          </a:xfrm>
          <a:prstGeom prst="bentConnector3">
            <a:avLst>
              <a:gd name="adj1" fmla="val 291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564630" y="2185035"/>
            <a:ext cx="627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start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205470" y="217805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Calibri" panose="020F0502020204030204" charset="0"/>
              </a:rPr>
              <a:t>①</a:t>
            </a:r>
            <a:endParaRPr lang="zh-CN" altLang="en-US">
              <a:latin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00540" y="214439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Calibri" panose="020F0502020204030204" charset="0"/>
                <a:sym typeface="+mn-ea"/>
              </a:rPr>
              <a:t>②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846820" y="2928620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Calibri" panose="020F0502020204030204" charset="0"/>
                <a:sym typeface="+mn-ea"/>
              </a:rPr>
              <a:t>③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84985" y="3719830"/>
            <a:ext cx="403669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Calibri" panose="020F0502020204030204" charset="0"/>
                <a:sym typeface="+mn-ea"/>
              </a:rPr>
              <a:t>①</a:t>
            </a:r>
            <a:r>
              <a:rPr lang="en-US" altLang="zh-CN">
                <a:latin typeface="Calibri" panose="020F0502020204030204" charset="0"/>
                <a:sym typeface="+mn-ea"/>
              </a:rPr>
              <a:t>_1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Calibri" panose="020F0502020204030204" charset="0"/>
                <a:sym typeface="+mn-ea"/>
              </a:rPr>
              <a:t>pre_location = loc_start</a:t>
            </a:r>
            <a:endParaRPr lang="zh-CN" alt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latin typeface="Calibri" panose="020F0502020204030204" charset="0"/>
                <a:sym typeface="+mn-ea"/>
              </a:rPr>
              <a:t>shared_mem[pre_location ^ loc_A] ++</a:t>
            </a:r>
            <a:endParaRPr lang="zh-CN" altLang="en-US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latin typeface="Calibri" panose="020F0502020204030204" charset="0"/>
              <a:sym typeface="+mn-ea"/>
            </a:endParaRPr>
          </a:p>
          <a:p>
            <a:pPr algn="l"/>
            <a:r>
              <a:rPr lang="zh-CN" altLang="en-US">
                <a:latin typeface="Calibri" panose="020F0502020204030204" charset="0"/>
                <a:sym typeface="+mn-ea"/>
              </a:rPr>
              <a:t>②</a:t>
            </a:r>
            <a:r>
              <a:rPr lang="en-US" altLang="zh-CN">
                <a:latin typeface="Calibri" panose="020F0502020204030204" charset="0"/>
                <a:sym typeface="+mn-ea"/>
              </a:rPr>
              <a:t>_1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atin typeface="Calibri" panose="020F0502020204030204" charset="0"/>
                <a:sym typeface="+mn-ea"/>
              </a:rPr>
              <a:t>pre_location = loc_A &gt;&gt; 1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atin typeface="Calibri" panose="020F0502020204030204" charset="0"/>
                <a:sym typeface="+mn-ea"/>
              </a:rPr>
              <a:t>shared_mem[pre_location ^ loc_B] ++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zh-CN" altLang="en-US">
                <a:latin typeface="Calibri" panose="020F0502020204030204" charset="0"/>
                <a:sym typeface="+mn-ea"/>
              </a:rPr>
              <a:t>③ </a:t>
            </a:r>
            <a:r>
              <a:rPr lang="en-US" altLang="zh-CN">
                <a:latin typeface="Calibri" panose="020F0502020204030204" charset="0"/>
                <a:sym typeface="+mn-ea"/>
              </a:rPr>
              <a:t>_1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atin typeface="Calibri" panose="020F0502020204030204" charset="0"/>
                <a:sym typeface="+mn-ea"/>
              </a:rPr>
              <a:t>pre_location = loc_B &gt;&gt; 1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/>
              <a:t>shared_mem[pre_location ^ loc_C] ++</a:t>
            </a:r>
            <a:endParaRPr lang="en-US" altLang="zh-CN"/>
          </a:p>
          <a:p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0471150" y="2520315"/>
            <a:ext cx="1016635" cy="69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434455" y="3789045"/>
            <a:ext cx="4036695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Calibri" panose="020F0502020204030204" charset="0"/>
                <a:sym typeface="+mn-ea"/>
              </a:rPr>
              <a:t>①</a:t>
            </a:r>
            <a:r>
              <a:rPr lang="en-US" altLang="zh-CN">
                <a:latin typeface="Calibri" panose="020F0502020204030204" charset="0"/>
                <a:sym typeface="+mn-ea"/>
              </a:rPr>
              <a:t>_2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pre_location = loc_C &gt;&gt; 1</a:t>
            </a:r>
            <a:endParaRPr lang="zh-CN" altLang="en-US">
              <a:ln w="1016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n w="1016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charset="0"/>
                <a:sym typeface="+mn-ea"/>
              </a:rPr>
              <a:t>shared_mem[pre_location ^ loc_A] ++</a:t>
            </a:r>
            <a:endParaRPr lang="zh-CN" altLang="en-US">
              <a:ln w="1016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charset="0"/>
              <a:sym typeface="+mn-ea"/>
            </a:endParaRPr>
          </a:p>
          <a:p>
            <a:pPr algn="l"/>
            <a:r>
              <a:rPr lang="zh-CN" altLang="en-US">
                <a:latin typeface="Calibri" panose="020F0502020204030204" charset="0"/>
                <a:sym typeface="+mn-ea"/>
              </a:rPr>
              <a:t>②</a:t>
            </a:r>
            <a:r>
              <a:rPr lang="en-US" altLang="zh-CN">
                <a:latin typeface="Calibri" panose="020F0502020204030204" charset="0"/>
                <a:sym typeface="+mn-ea"/>
              </a:rPr>
              <a:t>_2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atin typeface="Calibri" panose="020F0502020204030204" charset="0"/>
                <a:sym typeface="+mn-ea"/>
              </a:rPr>
              <a:t>pre_location = loc_A &gt;&gt; 1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atin typeface="Calibri" panose="020F0502020204030204" charset="0"/>
                <a:sym typeface="+mn-ea"/>
              </a:rPr>
              <a:t>shared_mem[pre_location ^ loc_B] ++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zh-CN" altLang="en-US">
                <a:latin typeface="Calibri" panose="020F0502020204030204" charset="0"/>
                <a:sym typeface="+mn-ea"/>
              </a:rPr>
              <a:t>③</a:t>
            </a:r>
            <a:r>
              <a:rPr lang="en-US" altLang="zh-CN">
                <a:latin typeface="Calibri" panose="020F0502020204030204" charset="0"/>
                <a:sym typeface="+mn-ea"/>
              </a:rPr>
              <a:t>_2</a:t>
            </a:r>
            <a:endParaRPr lang="en-US" altLang="zh-CN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>
                <a:latin typeface="Calibri" panose="020F0502020204030204" charset="0"/>
                <a:sym typeface="+mn-ea"/>
              </a:rPr>
              <a:t>pre_location = loc_B &gt;&gt; 1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pPr algn="l"/>
            <a:r>
              <a:rPr lang="en-US" altLang="zh-CN"/>
              <a:t>shared_mem[pre_location ^ loc_C] ++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15365" y="6311900"/>
            <a:ext cx="9910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accent6"/>
                </a:solidFill>
              </a:rPr>
              <a:t>会产生一点影响</a:t>
            </a:r>
            <a:r>
              <a:rPr lang="en-US" altLang="zh-CN">
                <a:solidFill>
                  <a:schemeClr val="accent6"/>
                </a:solidFill>
              </a:rPr>
              <a:t>,</a:t>
            </a:r>
            <a:r>
              <a:rPr lang="zh-CN" altLang="en-US">
                <a:solidFill>
                  <a:schemeClr val="accent6"/>
                </a:solidFill>
              </a:rPr>
              <a:t>但是可以这么理解：从</a:t>
            </a:r>
            <a:r>
              <a:rPr lang="en-US" altLang="zh-CN">
                <a:solidFill>
                  <a:schemeClr val="accent6"/>
                </a:solidFill>
              </a:rPr>
              <a:t>start-&gt;</a:t>
            </a:r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①与</a:t>
            </a:r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③</a:t>
            </a:r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-&gt;</a:t>
            </a:r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①中的</a:t>
            </a:r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①相比，可以视为这是新的边</a:t>
            </a:r>
            <a:r>
              <a:rPr lang="en-US" altLang="zh-CN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--</a:t>
            </a:r>
            <a:r>
              <a:rPr lang="zh-CN" altLang="en-US">
                <a:solidFill>
                  <a:schemeClr val="accent6"/>
                </a:solidFill>
                <a:latin typeface="Calibri" panose="020F0502020204030204" charset="0"/>
                <a:sym typeface="+mn-ea"/>
              </a:rPr>
              <a:t>刘礼</a:t>
            </a:r>
            <a:endParaRPr lang="zh-CN" altLang="en-US">
              <a:solidFill>
                <a:schemeClr val="accent6"/>
              </a:solidFill>
              <a:latin typeface="Calibri" panose="020F05020202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Fork_Server 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1550035" y="2308225"/>
            <a:ext cx="9234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为什么使用</a:t>
            </a:r>
            <a:r>
              <a:rPr lang="en-US" altLang="zh-CN"/>
              <a:t>Fork_Server</a:t>
            </a:r>
            <a:r>
              <a:rPr lang="zh-CN" altLang="en-US"/>
              <a:t>，而不是</a:t>
            </a:r>
            <a:r>
              <a:rPr lang="en-US" altLang="zh-CN"/>
              <a:t>fuzzer</a:t>
            </a:r>
            <a:r>
              <a:rPr lang="zh-CN" altLang="en-US"/>
              <a:t>直接通过</a:t>
            </a:r>
            <a:r>
              <a:rPr lang="en-US" altLang="zh-CN"/>
              <a:t>fork</a:t>
            </a:r>
            <a:r>
              <a:rPr lang="zh-CN" altLang="en-US"/>
              <a:t>和</a:t>
            </a:r>
            <a:r>
              <a:rPr lang="en-US" altLang="zh-CN"/>
              <a:t>execve</a:t>
            </a:r>
            <a:r>
              <a:rPr lang="zh-CN" altLang="en-US"/>
              <a:t>执行目标程序。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效率问题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3250" y="4116705"/>
            <a:ext cx="65017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参考</a:t>
            </a:r>
            <a:endParaRPr lang="zh-CN" altLang="en-US" sz="1200"/>
          </a:p>
          <a:p>
            <a:r>
              <a:rPr lang="zh-CN" altLang="en-US" sz="1200"/>
              <a:t>https://thepatrickstar.github.io/afl-white-paper/</a:t>
            </a:r>
            <a:endParaRPr lang="zh-CN" altLang="en-US" sz="1200"/>
          </a:p>
          <a:p>
            <a:r>
              <a:rPr lang="zh-CN" altLang="en-US" sz="1200"/>
              <a:t>https://lcamtuf.blogspot.com/2014/08/binary-fuzzing-strategies-what-works.html</a:t>
            </a:r>
            <a:endParaRPr lang="zh-CN" altLang="en-US" sz="1200"/>
          </a:p>
          <a:p>
            <a:r>
              <a:rPr lang="zh-CN" altLang="en-US" sz="1200"/>
              <a:t>http://rk700.github.io/2018/01/04/afl-mutations/</a:t>
            </a:r>
            <a:endParaRPr lang="zh-CN" altLang="en-US" sz="1200"/>
          </a:p>
          <a:p>
            <a:r>
              <a:rPr lang="zh-CN" altLang="en-US" sz="1200"/>
              <a:t>https://lcamtuf.blogspot.com/2014/10/fuzzing-binaries-without-execve.html</a:t>
            </a:r>
            <a:endParaRPr lang="zh-CN" altLang="en-US" sz="1200"/>
          </a:p>
          <a:p>
            <a:r>
              <a:rPr lang="zh-CN" altLang="en-US" sz="1200"/>
              <a:t>https://bbs.pediy.com/thread-254705.htm</a:t>
            </a:r>
            <a:endParaRPr lang="zh-CN" altLang="en-US" sz="1200"/>
          </a:p>
          <a:p>
            <a:r>
              <a:rPr lang="zh-CN" altLang="en-US" sz="1200"/>
              <a:t>http://rk700.github.io/2017/12/28/afl-internals/</a:t>
            </a:r>
            <a:endParaRPr lang="zh-CN" altLang="en-US" sz="1200"/>
          </a:p>
          <a:p>
            <a:r>
              <a:rPr lang="zh-CN" altLang="en-US" sz="1200"/>
              <a:t>https://paper.seebug.org/841/</a:t>
            </a:r>
            <a:endParaRPr lang="zh-CN" altLang="en-US" sz="1200"/>
          </a:p>
          <a:p>
            <a:r>
              <a:rPr lang="zh-CN" altLang="en-US" sz="1200"/>
              <a:t>https://lcamtuf.blogspot.com/2014/11/pulling-jpegs-out-of-thin-air.html</a:t>
            </a:r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4298315" y="2346325"/>
            <a:ext cx="9334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END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285" y="1219835"/>
            <a:ext cx="7078345" cy="44761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AFL </a:t>
            </a:r>
            <a:r>
              <a:rPr lang="zh-CN" altLang="en-US" sz="4000"/>
              <a:t>宏观过程</a:t>
            </a:r>
            <a:endParaRPr lang="zh-CN" altLang="en-US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69390" y="5695950"/>
            <a:ext cx="9252585" cy="6858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8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 algn="l">
              <a:buFont typeface="+mj-lt"/>
            </a:pPr>
            <a:r>
              <a:rPr lang="zh-CN" altLang="en-US" sz="3000"/>
              <a:t>感觉很简单，实则不然，其一是变异方法，其二是执行效率</a:t>
            </a:r>
            <a:endParaRPr lang="zh-CN" altLang="en-US" sz="3000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文件变异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1035" y="1710055"/>
            <a:ext cx="9252585" cy="22263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2400"/>
              <a:t>确定性变异  </a:t>
            </a:r>
            <a:r>
              <a:rPr lang="en-US" altLang="zh-CN" sz="2400"/>
              <a:t>bitflip/arithmetic/interest/dictonary</a:t>
            </a:r>
            <a:endParaRPr lang="en-US" altLang="zh-CN" sz="2400"/>
          </a:p>
          <a:p>
            <a:pPr marL="514350" indent="-514350" algn="l">
              <a:buFont typeface="+mj-lt"/>
              <a:buAutoNum type="arabicPeriod"/>
            </a:pPr>
            <a:endParaRPr lang="en-US" altLang="zh-CN" sz="2400"/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2400"/>
              <a:t>随机性变异</a:t>
            </a:r>
            <a:endParaRPr lang="zh-CN" altLang="en-US" sz="2400"/>
          </a:p>
          <a:p>
            <a:pPr indent="0" algn="l">
              <a:buFont typeface="+mj-lt"/>
            </a:pPr>
            <a:r>
              <a:rPr lang="en-US" altLang="zh-CN" sz="2400"/>
              <a:t>   havoc/splice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678815" y="5253990"/>
            <a:ext cx="9234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每经过一次变异，执行一次，恢复为原来的内容，</a:t>
            </a:r>
            <a:endParaRPr lang="zh-CN" altLang="en-US"/>
          </a:p>
          <a:p>
            <a:r>
              <a:rPr lang="zh-CN" altLang="en-US"/>
              <a:t>对文件变异的讲解本</a:t>
            </a:r>
            <a:r>
              <a:rPr lang="en-US" altLang="zh-CN"/>
              <a:t>ppt</a:t>
            </a:r>
            <a:r>
              <a:rPr lang="zh-CN" altLang="en-US">
                <a:solidFill>
                  <a:srgbClr val="FF0000"/>
                </a:solidFill>
              </a:rPr>
              <a:t>从略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10" y="2850515"/>
            <a:ext cx="5238115" cy="33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椭圆 3"/>
          <p:cNvSpPr/>
          <p:nvPr/>
        </p:nvSpPr>
        <p:spPr>
          <a:xfrm>
            <a:off x="8470265" y="2850515"/>
            <a:ext cx="2038985" cy="2019935"/>
          </a:xfrm>
          <a:prstGeom prst="ellipse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插桩</a:t>
            </a:r>
            <a:r>
              <a:rPr lang="en-US" altLang="zh-CN" sz="4000"/>
              <a:t> </a:t>
            </a:r>
            <a:endParaRPr lang="en-US" altLang="zh-CN" sz="4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428365"/>
            <a:ext cx="4152900" cy="2628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7340" y="2555875"/>
            <a:ext cx="2049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再看看</a:t>
            </a:r>
            <a:r>
              <a:rPr lang="en-US" altLang="zh-CN">
                <a:sym typeface="+mn-ea"/>
              </a:rPr>
              <a:t>Basic Block</a:t>
            </a:r>
            <a:endParaRPr lang="zh-CN" alt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535" y="1368425"/>
            <a:ext cx="5238115" cy="33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 6"/>
          <p:cNvSpPr/>
          <p:nvPr/>
        </p:nvSpPr>
        <p:spPr>
          <a:xfrm>
            <a:off x="10616565" y="1080135"/>
            <a:ext cx="1445260" cy="2019935"/>
          </a:xfrm>
          <a:prstGeom prst="ellipse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0490" y="358775"/>
            <a:ext cx="4256405" cy="1122045"/>
          </a:xfrm>
        </p:spPr>
        <p:txBody>
          <a:bodyPr/>
          <a:p>
            <a:r>
              <a:rPr lang="zh-CN" altLang="en-US" sz="4000"/>
              <a:t>插桩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3" name="文本框 2"/>
          <p:cNvSpPr txBox="1"/>
          <p:nvPr/>
        </p:nvSpPr>
        <p:spPr>
          <a:xfrm>
            <a:off x="1350645" y="2152015"/>
            <a:ext cx="351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介绍的范围，针对有</a:t>
            </a:r>
            <a:r>
              <a:rPr lang="en-US" altLang="zh-CN">
                <a:sym typeface="+mn-ea"/>
              </a:rPr>
              <a:t>c/c++</a:t>
            </a:r>
            <a:r>
              <a:rPr lang="zh-CN" altLang="en-US">
                <a:sym typeface="+mn-ea"/>
              </a:rPr>
              <a:t>程序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50645" y="3435985"/>
            <a:ext cx="61264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插入的是什么</a:t>
            </a:r>
            <a:endParaRPr lang="zh-CN" altLang="en-US">
              <a:sym typeface="+mn-ea"/>
            </a:endParaRPr>
          </a:p>
          <a:p>
            <a:r>
              <a:rPr lang="en-US" altLang="zh-CN"/>
              <a:t>Random</a:t>
            </a:r>
            <a:r>
              <a:rPr lang="zh-CN" altLang="zh-CN"/>
              <a:t>是</a:t>
            </a:r>
            <a:r>
              <a:rPr lang="en-US" altLang="zh-CN"/>
              <a:t>64K</a:t>
            </a:r>
            <a:r>
              <a:rPr lang="zh-CN" altLang="en-US"/>
              <a:t>以内的随机数，这里充当每个块的</a:t>
            </a:r>
            <a:r>
              <a:rPr lang="en-US" altLang="zh-CN"/>
              <a:t>location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__afl_maybe_log</a:t>
            </a:r>
            <a:r>
              <a:rPr lang="zh-CN" altLang="en-US"/>
              <a:t>类似共享函数，放在汇编代码的最</a:t>
            </a:r>
            <a:endParaRPr lang="zh-CN" altLang="en-US"/>
          </a:p>
          <a:p>
            <a:r>
              <a:rPr lang="zh-CN" altLang="en-US"/>
              <a:t>后位置。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06335" y="3251200"/>
            <a:ext cx="3417570" cy="829945"/>
          </a:xfrm>
          <a:prstGeom prst="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r>
              <a:rPr lang="en-US" altLang="zh-CN" sz="2400" b="1"/>
              <a:t>mov $Random, %rcx</a:t>
            </a:r>
            <a:endParaRPr lang="en-US" altLang="zh-CN" sz="2400" b="1"/>
          </a:p>
          <a:p>
            <a:r>
              <a:rPr lang="en-US" altLang="zh-CN" sz="2400" b="1"/>
              <a:t>call __afl_maybe_log</a:t>
            </a:r>
            <a:endParaRPr lang="en-US" altLang="zh-CN" sz="2400" b="1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49250"/>
            <a:ext cx="4256405" cy="1122045"/>
          </a:xfrm>
        </p:spPr>
        <p:txBody>
          <a:bodyPr/>
          <a:p>
            <a:r>
              <a:rPr lang="zh-CN" altLang="en-US" sz="4000"/>
              <a:t>插桩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1276985" y="1899285"/>
            <a:ext cx="4309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下面举一个例子进行说明</a:t>
            </a:r>
            <a:endParaRPr lang="zh-CN" altLang="en-US"/>
          </a:p>
        </p:txBody>
      </p:sp>
      <p:pic>
        <p:nvPicPr>
          <p:cNvPr id="7" name="图片 6" descr="Screenshot from 2020-11-21 09-42-32"/>
          <p:cNvPicPr>
            <a:picLocks noChangeAspect="1"/>
          </p:cNvPicPr>
          <p:nvPr/>
        </p:nvPicPr>
        <p:blipFill>
          <a:blip r:embed="rId2"/>
          <a:srcRect t="8106" r="69375" b="2881"/>
          <a:stretch>
            <a:fillRect/>
          </a:stretch>
        </p:blipFill>
        <p:spPr>
          <a:xfrm>
            <a:off x="4615180" y="62865"/>
            <a:ext cx="7113270" cy="67951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3375" y="2967990"/>
            <a:ext cx="2261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函数入口处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语句入口处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有条件</a:t>
            </a:r>
            <a:r>
              <a:rPr lang="zh-CN" altLang="en-US"/>
              <a:t>跳转处</a:t>
            </a:r>
            <a:endParaRPr lang="zh-CN" altLang="en-US"/>
          </a:p>
        </p:txBody>
      </p:sp>
      <p:pic>
        <p:nvPicPr>
          <p:cNvPr id="9" name="图片 8" descr="Screenshot from 2020-11-21 09-43-18"/>
          <p:cNvPicPr>
            <a:picLocks noChangeAspect="1"/>
          </p:cNvPicPr>
          <p:nvPr/>
        </p:nvPicPr>
        <p:blipFill>
          <a:blip r:embed="rId1"/>
          <a:srcRect t="6532" r="82500" b="2305"/>
          <a:stretch>
            <a:fillRect/>
          </a:stretch>
        </p:blipFill>
        <p:spPr>
          <a:xfrm>
            <a:off x="3018790" y="0"/>
            <a:ext cx="4064000" cy="6797675"/>
          </a:xfrm>
          <a:prstGeom prst="rect">
            <a:avLst/>
          </a:prstGeom>
        </p:spPr>
      </p:pic>
      <p:pic>
        <p:nvPicPr>
          <p:cNvPr id="10" name="图片 9" descr="Screenshot from 2020-11-21 09-43-54"/>
          <p:cNvPicPr>
            <a:picLocks noChangeAspect="1"/>
          </p:cNvPicPr>
          <p:nvPr/>
        </p:nvPicPr>
        <p:blipFill>
          <a:blip r:embed="rId2"/>
          <a:srcRect t="7530" r="82122" b="2324"/>
          <a:stretch>
            <a:fillRect/>
          </a:stretch>
        </p:blipFill>
        <p:spPr>
          <a:xfrm>
            <a:off x="7998460" y="60960"/>
            <a:ext cx="4065270" cy="673671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0490" y="358775"/>
            <a:ext cx="2713990" cy="1122045"/>
          </a:xfrm>
        </p:spPr>
        <p:txBody>
          <a:bodyPr/>
          <a:p>
            <a:r>
              <a:rPr lang="zh-CN" altLang="en-US" sz="4000"/>
              <a:t>插桩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13" name="椭圆 12"/>
          <p:cNvSpPr/>
          <p:nvPr/>
        </p:nvSpPr>
        <p:spPr>
          <a:xfrm>
            <a:off x="7855585" y="60960"/>
            <a:ext cx="914400" cy="638175"/>
          </a:xfrm>
          <a:prstGeom prst="ellipse">
            <a:avLst/>
          </a:prstGeom>
          <a:solidFill>
            <a:schemeClr val="accent4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896235" y="0"/>
            <a:ext cx="914400" cy="638175"/>
          </a:xfrm>
          <a:prstGeom prst="ellipse">
            <a:avLst/>
          </a:prstGeom>
          <a:solidFill>
            <a:schemeClr val="accent4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6"/>
            <a:endCxn id="13" idx="2"/>
          </p:cNvCxnSpPr>
          <p:nvPr/>
        </p:nvCxnSpPr>
        <p:spPr>
          <a:xfrm>
            <a:off x="3810635" y="319405"/>
            <a:ext cx="4044950" cy="6096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8192135" y="3110230"/>
            <a:ext cx="914400" cy="638175"/>
          </a:xfrm>
          <a:prstGeom prst="ellipse">
            <a:avLst/>
          </a:prstGeom>
          <a:solidFill>
            <a:schemeClr val="accent5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08985" y="1922780"/>
            <a:ext cx="914400" cy="638175"/>
          </a:xfrm>
          <a:prstGeom prst="ellipse">
            <a:avLst/>
          </a:prstGeom>
          <a:solidFill>
            <a:schemeClr val="accent5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6"/>
            <a:endCxn id="16" idx="2"/>
          </p:cNvCxnSpPr>
          <p:nvPr/>
        </p:nvCxnSpPr>
        <p:spPr>
          <a:xfrm>
            <a:off x="4223385" y="2242185"/>
            <a:ext cx="3968750" cy="1187450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855585" y="4713605"/>
            <a:ext cx="914400" cy="638175"/>
          </a:xfrm>
          <a:prstGeom prst="ellipse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753360" y="2678430"/>
            <a:ext cx="914400" cy="638175"/>
          </a:xfrm>
          <a:prstGeom prst="ellipse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0" idx="6"/>
            <a:endCxn id="19" idx="2"/>
          </p:cNvCxnSpPr>
          <p:nvPr/>
        </p:nvCxnSpPr>
        <p:spPr>
          <a:xfrm>
            <a:off x="3667760" y="2997835"/>
            <a:ext cx="4187825" cy="2035175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998460" y="854075"/>
            <a:ext cx="3714750" cy="838200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998460" y="3596640"/>
            <a:ext cx="3714750" cy="838200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998460" y="5285740"/>
            <a:ext cx="3714750" cy="838200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490" y="5285740"/>
            <a:ext cx="2352675" cy="838200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6"/>
                </a:solidFill>
              </a:rPr>
              <a:t>汇编文件末尾插入</a:t>
            </a:r>
            <a:r>
              <a:rPr lang="en-US" altLang="zh-CN">
                <a:solidFill>
                  <a:schemeClr val="accent6"/>
                </a:solidFill>
              </a:rPr>
              <a:t>__afl_maybe_log</a:t>
            </a:r>
            <a:r>
              <a:rPr lang="zh-CN" altLang="en-US">
                <a:solidFill>
                  <a:schemeClr val="accent6"/>
                </a:solidFill>
              </a:rPr>
              <a:t>函数汇编的代码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共享内存</a:t>
            </a:r>
            <a:r>
              <a:rPr lang="en-US" altLang="zh-CN" sz="4000"/>
              <a:t> </a:t>
            </a:r>
            <a:endParaRPr lang="en-US" altLang="zh-CN" sz="400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060" y="995045"/>
            <a:ext cx="5238115" cy="33127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 6"/>
          <p:cNvSpPr/>
          <p:nvPr/>
        </p:nvSpPr>
        <p:spPr>
          <a:xfrm>
            <a:off x="6598920" y="2886075"/>
            <a:ext cx="2691130" cy="1330325"/>
          </a:xfrm>
          <a:prstGeom prst="ellipse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3710" y="3658870"/>
            <a:ext cx="6585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共享内存里存储的可能是：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块到块之间路径的访问次数（</a:t>
            </a:r>
            <a:r>
              <a:rPr lang="en-US" altLang="zh-CN"/>
              <a:t>branch coverge/edge coverge)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块的访问次数（</a:t>
            </a:r>
            <a:r>
              <a:rPr lang="en-US" altLang="zh-CN"/>
              <a:t>block coverage)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共享内存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8" name="文本框 7"/>
          <p:cNvSpPr txBox="1"/>
          <p:nvPr/>
        </p:nvSpPr>
        <p:spPr>
          <a:xfrm>
            <a:off x="826770" y="2940050"/>
            <a:ext cx="5564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共 享内存的产生</a:t>
            </a:r>
            <a:endParaRPr lang="zh-CN" altLang="en-US"/>
          </a:p>
          <a:p>
            <a:r>
              <a:rPr lang="zh-CN" altLang="en-US"/>
              <a:t>共享内存是在</a:t>
            </a:r>
            <a:r>
              <a:rPr lang="en-US" altLang="zh-CN"/>
              <a:t>fuzzer</a:t>
            </a:r>
            <a:r>
              <a:rPr lang="zh-CN" altLang="en-US"/>
              <a:t>中创建的。通过</a:t>
            </a:r>
            <a:r>
              <a:rPr lang="en-US" altLang="zh-CN"/>
              <a:t>shmget</a:t>
            </a:r>
            <a:r>
              <a:rPr lang="zh-CN" altLang="en-US"/>
              <a:t>获得一</a:t>
            </a:r>
            <a:endParaRPr lang="zh-CN" altLang="en-US"/>
          </a:p>
          <a:p>
            <a:r>
              <a:rPr lang="zh-CN" altLang="en-US"/>
              <a:t>块共享内存，通过</a:t>
            </a:r>
            <a:r>
              <a:rPr lang="en-US" altLang="zh-CN"/>
              <a:t>shmat</a:t>
            </a:r>
            <a:r>
              <a:rPr lang="zh-CN" altLang="en-US"/>
              <a:t>映射共享内存到进程自己的空间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共享内存的传递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fuzzer</a:t>
            </a:r>
            <a:r>
              <a:rPr lang="zh-CN" altLang="en-US"/>
              <a:t>启动时，创建的共享内存</a:t>
            </a:r>
            <a:r>
              <a:rPr lang="en-US" altLang="zh-CN"/>
              <a:t>id</a:t>
            </a:r>
            <a:r>
              <a:rPr lang="zh-CN" altLang="en-US"/>
              <a:t>设置为环境变量，通过</a:t>
            </a:r>
            <a:r>
              <a:rPr lang="en-US" altLang="zh-CN"/>
              <a:t>execve</a:t>
            </a:r>
            <a:r>
              <a:rPr lang="zh-CN" altLang="en-US"/>
              <a:t>函数传递环境变量到</a:t>
            </a:r>
            <a:r>
              <a:rPr lang="en-US" altLang="zh-CN"/>
              <a:t>Fork_server</a:t>
            </a:r>
            <a:r>
              <a:rPr lang="zh-CN" altLang="en-US"/>
              <a:t>。</a:t>
            </a:r>
            <a:r>
              <a:rPr lang="en-US" altLang="zh-CN"/>
              <a:t>Fork_server</a:t>
            </a:r>
            <a:r>
              <a:rPr lang="zh-CN" altLang="en-US"/>
              <a:t>通过</a:t>
            </a:r>
            <a:r>
              <a:rPr lang="en-US" altLang="zh-CN"/>
              <a:t>fork</a:t>
            </a:r>
            <a:r>
              <a:rPr lang="zh-CN" altLang="en-US"/>
              <a:t>启动目标程序会带有该环境变量</a:t>
            </a:r>
            <a:endParaRPr lang="zh-CN" altLang="en-US"/>
          </a:p>
          <a:p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8204835" y="1200785"/>
            <a:ext cx="1045845" cy="1562735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SHM</a:t>
            </a:r>
            <a:endParaRPr lang="en-US" altLang="zh-CN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91275" y="1129030"/>
            <a:ext cx="1083310" cy="4600575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09530" y="1200785"/>
            <a:ext cx="1083310" cy="4600575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96940" y="572135"/>
            <a:ext cx="2418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Fuzzer process space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9679305" y="572135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Target process space</a:t>
            </a:r>
            <a:endParaRPr lang="en-US" altLang="zh-CN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7467600" y="1223645"/>
            <a:ext cx="737870" cy="8915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4" idx="3"/>
          </p:cNvCxnSpPr>
          <p:nvPr/>
        </p:nvCxnSpPr>
        <p:spPr>
          <a:xfrm flipH="1">
            <a:off x="7474585" y="2757170"/>
            <a:ext cx="741045" cy="6724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9260205" y="1223645"/>
            <a:ext cx="977265" cy="33547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269730" y="2738120"/>
            <a:ext cx="929640" cy="28467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391910" y="2115185"/>
            <a:ext cx="1082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391910" y="3429000"/>
            <a:ext cx="1082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199370" y="4578350"/>
            <a:ext cx="1082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210165" y="5584825"/>
            <a:ext cx="10826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3334</Words>
  <Application>WPS 演示</Application>
  <PresentationFormat>宽屏</PresentationFormat>
  <Paragraphs>276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AFL </vt:lpstr>
      <vt:lpstr>AFL 宏观过程</vt:lpstr>
      <vt:lpstr>文件变异 </vt:lpstr>
      <vt:lpstr>共享内存 </vt:lpstr>
      <vt:lpstr>插桩 </vt:lpstr>
      <vt:lpstr>插桩 </vt:lpstr>
      <vt:lpstr>插桩 </vt:lpstr>
      <vt:lpstr>共享内存 </vt:lpstr>
      <vt:lpstr>共享内存 </vt:lpstr>
      <vt:lpstr>Fork_Server </vt:lpstr>
      <vt:lpstr>Fork_Server </vt:lpstr>
      <vt:lpstr>Fork_Server </vt:lpstr>
      <vt:lpstr>Fork_Server </vt:lpstr>
      <vt:lpstr>Fork_Server </vt:lpstr>
      <vt:lpstr>Fork_Server 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xjy</cp:lastModifiedBy>
  <cp:revision>231</cp:revision>
  <dcterms:created xsi:type="dcterms:W3CDTF">2019-06-19T02:08:00Z</dcterms:created>
  <dcterms:modified xsi:type="dcterms:W3CDTF">2020-11-21T01:56:48Z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